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5143500" type="screen16x9"/>
  <p:notesSz cx="6858000" cy="9144000"/>
  <p:embeddedFontLst>
    <p:embeddedFont>
      <p:font typeface="Playfair Display" pitchFamily="2" charset="-52"/>
      <p:regular r:id="rId15"/>
      <p:bold r:id="rId16"/>
      <p:italic r:id="rId17"/>
      <p:boldItalic r:id="rId18"/>
    </p:embeddedFont>
    <p:embeddedFont>
      <p:font typeface="Lato" panose="020B060402020202020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209" d="100"/>
          <a:sy n="209" d="100"/>
        </p:scale>
        <p:origin x="420" y="1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40473a525e13f014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40473a525e13f014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40473a525e13f014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40473a525e13f014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40473a525e13f014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40473a525e13f014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549594ca195e6f9c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549594ca195e6f9c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c6f83aa91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c6f83aa91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c6f83aa91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c6f83aa91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40473a525e13f014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40473a525e13f014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40473a525e13f014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40473a525e13f014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40473a525e13f014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40473a525e13f014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40473a525e13f014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40473a525e13f014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40473a525e13f014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40473a525e13f014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coral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ctrTitle"/>
          </p:nvPr>
        </p:nvSpPr>
        <p:spPr>
          <a:xfrm>
            <a:off x="3105394" y="1767408"/>
            <a:ext cx="2951400" cy="158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Дәріс </a:t>
            </a:r>
            <a:r>
              <a:rPr lang="en" sz="1600" dirty="0" smtClean="0"/>
              <a:t>9</a:t>
            </a:r>
            <a:endParaRPr sz="16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 Жасанды жер серіктері және олардың түрлері мен қолданылуы</a:t>
            </a:r>
            <a:endParaRPr sz="16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489909" y="1046262"/>
            <a:ext cx="21275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err="1">
                <a:solidFill>
                  <a:srgbClr val="FFFFFF"/>
                </a:solidFill>
              </a:rPr>
              <a:t>Қоршаған</a:t>
            </a:r>
            <a:r>
              <a:rPr lang="ru-RU" b="1" dirty="0">
                <a:solidFill>
                  <a:srgbClr val="FFFFFF"/>
                </a:solidFill>
              </a:rPr>
              <a:t> </a:t>
            </a:r>
            <a:r>
              <a:rPr lang="ru-RU" b="1" dirty="0" err="1">
                <a:solidFill>
                  <a:srgbClr val="FFFFFF"/>
                </a:solidFill>
              </a:rPr>
              <a:t>ортаны</a:t>
            </a:r>
            <a:r>
              <a:rPr lang="ru-RU" b="1" dirty="0">
                <a:solidFill>
                  <a:srgbClr val="FFFFFF"/>
                </a:solidFill>
              </a:rPr>
              <a:t> </a:t>
            </a:r>
            <a:endParaRPr lang="ru-RU" b="1" dirty="0" smtClean="0">
              <a:solidFill>
                <a:srgbClr val="FFFFFF"/>
              </a:solidFill>
            </a:endParaRPr>
          </a:p>
          <a:p>
            <a:pPr algn="ctr"/>
            <a:r>
              <a:rPr lang="ru-RU" b="1" dirty="0" err="1" smtClean="0">
                <a:solidFill>
                  <a:srgbClr val="FFFFFF"/>
                </a:solidFill>
              </a:rPr>
              <a:t>геокеңістіктік</a:t>
            </a:r>
            <a:r>
              <a:rPr lang="ru-RU" b="1" dirty="0" smtClean="0">
                <a:solidFill>
                  <a:srgbClr val="FFFFFF"/>
                </a:solidFill>
              </a:rPr>
              <a:t> </a:t>
            </a:r>
            <a:r>
              <a:rPr lang="ru-RU" b="1" dirty="0" err="1">
                <a:solidFill>
                  <a:srgbClr val="FFFFFF"/>
                </a:solidFill>
              </a:rPr>
              <a:t>басқару</a:t>
            </a:r>
            <a:endParaRPr lang="ru-RU" dirty="0"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70103" y="3691926"/>
            <a:ext cx="30219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err="1">
                <a:solidFill>
                  <a:srgbClr val="FFFFFF"/>
                </a:solidFill>
              </a:rPr>
              <a:t>г.ғ.д</a:t>
            </a:r>
            <a:r>
              <a:rPr lang="ru-RU" b="1" dirty="0">
                <a:solidFill>
                  <a:srgbClr val="FFFFFF"/>
                </a:solidFill>
              </a:rPr>
              <a:t>, профессор Аскарова М. А.</a:t>
            </a:r>
            <a:endParaRPr lang="ru-RU" dirty="0">
              <a:effectLst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>
            <a:spLocks noGrp="1"/>
          </p:cNvSpPr>
          <p:nvPr>
            <p:ph type="subTitle" idx="1"/>
          </p:nvPr>
        </p:nvSpPr>
        <p:spPr>
          <a:xfrm>
            <a:off x="4829880" y="145572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Еуропалық Одақта Landmark Restoration Law заңы әзірленіп жатыр — 2050 жылға дейін барлық экожүйелерді жерсеріктік деректер негізінде қалпына келтіру.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29" name="Google Shape;12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236724" cy="305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3360100"/>
            <a:ext cx="4236726" cy="163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Қорытынды</a:t>
            </a:r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229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Қашықтан зондтау деректері ресурстарды бақылау, табиғи апаттардан келетін зиянды бағалау және қалпына келтіру шараларын жоспарлау үшін қолданылады.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Жерсеріктік бақылау ақпараттың жеделдігін, дәлдігін және қолжетімділігін қамтамасыз етіп, апаттарға тез әрекет етуге және олардың салдарын болжауға мүмкіндік береді.</a:t>
            </a:r>
            <a:endParaRPr/>
          </a:p>
        </p:txBody>
      </p:sp>
      <p:pic>
        <p:nvPicPr>
          <p:cNvPr id="137" name="Google Shape;13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444176"/>
            <a:ext cx="9144001" cy="164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5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Пайдаланылған әдебиеттер</a:t>
            </a:r>
            <a:endParaRPr/>
          </a:p>
        </p:txBody>
      </p:sp>
      <p:sp>
        <p:nvSpPr>
          <p:cNvPr id="143" name="Google Shape;143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NASA. Remote Sensing for Disaster Management. — Washington, D.C., 2023.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2. Goodchild, M.F. Geospatial Data and Satellite Applications in Environmental Monitoring. — Cambridge: MIT Press, 2020.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3. ESA (European Space Agency). Copernicus Earth Observation Programme Reports. — Brussels, 2022.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4. UNEP. Using Satellite Data for Environmental and Disaster Risk Assessment. — Nairobi: United Nations Environment Programme, 2021.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5. Қазақстан Республикасының Экологиялық кодексі. — Астана: Әділет, 2021.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subTitle" idx="1"/>
          </p:nvPr>
        </p:nvSpPr>
        <p:spPr>
          <a:xfrm>
            <a:off x="265500" y="724325"/>
            <a:ext cx="4045200" cy="369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Дәрістің мақсаты:</a:t>
            </a:r>
            <a:endParaRPr sz="19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Жасанды жер серіктерінің (ЖЖС) табиғи апаттар кезіндегі мониторинг пен бағалаудағы рөлін ашу, спутниктік технологияларды экологиялық және табиғи ресурстарды басқаруда тиімді пайдалану жолдарын көрсету.</a:t>
            </a:r>
            <a:endParaRPr sz="1900"/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Дәріс жоспары: </a:t>
            </a:r>
            <a:endParaRPr sz="17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700"/>
              <a:t>1. Қашықтықтан зондтау деректерін (ЖҚЗ) қолдану аймақтары</a:t>
            </a:r>
            <a:endParaRPr sz="17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700"/>
              <a:t>2. Табиғи зілзалалардан келтірілген залалды бағалауда спутниктік деректердің рөлі</a:t>
            </a:r>
            <a:endParaRPr sz="17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700"/>
              <a:t>3. Табиғи апаттардың зардаптарын бағалаудағы спутниктік мониторингтің артықшылықтары</a:t>
            </a:r>
            <a:endParaRPr sz="17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700"/>
              <a:t>4. Тұрақты қалпына келтірудегі спутниктік мониторингтің маңызы</a:t>
            </a:r>
            <a:endParaRPr sz="17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Қашықтықтан зондтау деректерін қолдану</a:t>
            </a:r>
            <a:endParaRPr sz="2800"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877400" cy="338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Қашықтан зондтау (ҚЗЗ) — бұл Жердің табиғи және антропогендік үдерістерін талдау үшін жерсеріктік суреттерді алу және өңдеу үдерісі.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highlight>
                  <a:srgbClr val="EAD1DC"/>
                </a:highlight>
              </a:rPr>
              <a:t>Өңдеу кезеңдері:</a:t>
            </a:r>
            <a:endParaRPr>
              <a:highlight>
                <a:srgbClr val="EAD1DC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•	Бастапқы кезең — бейнелерді түзету және географиялық байланыстыру.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•	Тематикалық кезең — нысандарды (су, орман, қалалар және т.б.) жіктеу.</a:t>
            </a:r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4950" y="1335475"/>
            <a:ext cx="3437350" cy="3381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265500" y="724200"/>
            <a:ext cx="4045200" cy="56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Қолданудың негізгі бағыттары:</a:t>
            </a:r>
            <a:endParaRPr sz="3000"/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•	Топырақ пен өсімдік жамылғысының жағдайын бақылау;</a:t>
            </a:r>
            <a:endParaRPr sz="17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700"/>
              <a:t>•	Заңсыз орман кесу мен құрылыс жұмыстарын анықтау;</a:t>
            </a:r>
            <a:endParaRPr sz="17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700"/>
              <a:t>•	Мұздықтарды, мұнай төгінділерін және теңіз кемелерін бақылау;</a:t>
            </a:r>
            <a:endParaRPr sz="17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700"/>
              <a:t>•	Ауа райы мен табиғи құбылыстарды болжау;</a:t>
            </a:r>
            <a:endParaRPr sz="17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700"/>
              <a:t>•	Техногендік апаттар мен табиғи зілзалалардың салдарын жою.</a:t>
            </a:r>
            <a:endParaRPr sz="1700"/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500" y="3151800"/>
            <a:ext cx="4058376" cy="1706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5500" y="1287775"/>
            <a:ext cx="4045199" cy="1706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>
            <a:spLocks noGrp="1"/>
          </p:cNvSpPr>
          <p:nvPr>
            <p:ph type="subTitle" idx="1"/>
          </p:nvPr>
        </p:nvSpPr>
        <p:spPr>
          <a:xfrm>
            <a:off x="265500" y="1440175"/>
            <a:ext cx="4045200" cy="27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2015 жылы Непалда болған жер сілкінісінен кейін жерсеріктік деректер инфрақұрылымның зақымдануын жедел бағалау және қауіпті аумақтарды анықтау үшін пайдаланылды.</a:t>
            </a:r>
            <a:endParaRPr/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3951" y="302650"/>
            <a:ext cx="4045200" cy="2269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53950" y="2815600"/>
            <a:ext cx="4045201" cy="2132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>
            <a:spLocks noGrp="1"/>
          </p:cNvSpPr>
          <p:nvPr>
            <p:ph type="title"/>
          </p:nvPr>
        </p:nvSpPr>
        <p:spPr>
          <a:xfrm>
            <a:off x="265500" y="1107950"/>
            <a:ext cx="4045200" cy="66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Болашақ бағыты:</a:t>
            </a:r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Жасанды интеллектті (ЖИ), машиналық оқытуды және IoT құрылғыларын пайдалану — суреттерді автоматты түрде талдау, залал көлемін нақтылау және құтқару жұмыстарын үйлестіруді жақсарту үшін қолданылады.</a:t>
            </a:r>
            <a:endParaRPr/>
          </a:p>
        </p:txBody>
      </p:sp>
      <p:pic>
        <p:nvPicPr>
          <p:cNvPr id="100" name="Google Shape;10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674" y="1775440"/>
            <a:ext cx="3536876" cy="282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Табиғи зілзалалардан келтірілген залалды бағалау үшін қашықтықтан зондтау деректерін пайдалану</a:t>
            </a:r>
            <a:endParaRPr sz="2100"/>
          </a:p>
        </p:txBody>
      </p:sp>
      <p:sp>
        <p:nvSpPr>
          <p:cNvPr id="106" name="Google Shape;106;p20"/>
          <p:cNvSpPr txBox="1">
            <a:spLocks noGrp="1"/>
          </p:cNvSpPr>
          <p:nvPr>
            <p:ph type="body" idx="1"/>
          </p:nvPr>
        </p:nvSpPr>
        <p:spPr>
          <a:xfrm>
            <a:off x="4832400" y="1524000"/>
            <a:ext cx="3999900" cy="32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highlight>
                  <a:srgbClr val="EAD1DC"/>
                </a:highlight>
              </a:rPr>
              <a:t>Қолдану мысалдары:</a:t>
            </a:r>
            <a:endParaRPr sz="1700">
              <a:highlight>
                <a:srgbClr val="EAD1DC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700"/>
              <a:t>•	Қираған, су басқан, өрт шыққан аймақтарды анықтау;</a:t>
            </a:r>
            <a:endParaRPr sz="17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700"/>
              <a:t>•	Ауыл шаруашылығындағы шығындарды бағалау;</a:t>
            </a:r>
            <a:endParaRPr sz="17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700"/>
              <a:t>•	Екінші деңгейлі салдарларды болжау (жатқалқалар, мұнай төгінділері және т.б.).</a:t>
            </a:r>
            <a:endParaRPr sz="1700"/>
          </a:p>
        </p:txBody>
      </p:sp>
      <p:pic>
        <p:nvPicPr>
          <p:cNvPr id="107" name="Google Shape;10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9775" y="1524000"/>
            <a:ext cx="3912226" cy="3365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>
            <a:spLocks noGrp="1"/>
          </p:cNvSpPr>
          <p:nvPr>
            <p:ph type="title"/>
          </p:nvPr>
        </p:nvSpPr>
        <p:spPr>
          <a:xfrm>
            <a:off x="0" y="563875"/>
            <a:ext cx="4572000" cy="150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Табиғи апаттардың зардаптарын бағалаудағы спутниктік мониторингтің артықшылықтары</a:t>
            </a:r>
            <a:endParaRPr sz="2300"/>
          </a:p>
        </p:txBody>
      </p:sp>
      <p:sp>
        <p:nvSpPr>
          <p:cNvPr id="113" name="Google Shape;113;p2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1.	Жеделдік — деректерді нақты уақыт режимінде алу, бұл тез әрекет етуге мүмкіндік береді.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	2.	Қолжетімділік — қолжетімсіз немесе қауіпті аумақтарды бақылау мүмкіндігі.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	3.	Үнемділік — бірдей аймақтарды жүйелі түрде бақылау.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	4.	Кең қамту — жерсеріктер үлкен аумақтарды қамтиды.</a:t>
            </a:r>
            <a:endParaRPr/>
          </a:p>
        </p:txBody>
      </p:sp>
      <p:pic>
        <p:nvPicPr>
          <p:cNvPr id="114" name="Google Shape;11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224975"/>
            <a:ext cx="4175749" cy="2644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Тұрақты қалпына келтірудегі спутниктік мониторингтің рөлі</a:t>
            </a:r>
            <a:endParaRPr sz="2500"/>
          </a:p>
        </p:txBody>
      </p:sp>
      <p:sp>
        <p:nvSpPr>
          <p:cNvPr id="120" name="Google Shape;120;p22"/>
          <p:cNvSpPr txBox="1">
            <a:spLocks noGrp="1"/>
          </p:cNvSpPr>
          <p:nvPr>
            <p:ph type="body" idx="1"/>
          </p:nvPr>
        </p:nvSpPr>
        <p:spPr>
          <a:xfrm>
            <a:off x="311700" y="1402075"/>
            <a:ext cx="4260300" cy="140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highlight>
                  <a:srgbClr val="EAD1DC"/>
                </a:highlight>
              </a:rPr>
              <a:t>Тұрақты қалпына келтіру</a:t>
            </a:r>
            <a:r>
              <a:rPr lang="en" sz="1800"/>
              <a:t> — бұл апаттар немесе антропогендік өзгерістерден кейін экожүйелерді табиғи күйіне қайтара беру.</a:t>
            </a:r>
            <a:endParaRPr sz="1800"/>
          </a:p>
        </p:txBody>
      </p:sp>
      <p:sp>
        <p:nvSpPr>
          <p:cNvPr id="121" name="Google Shape;121;p22"/>
          <p:cNvSpPr txBox="1">
            <a:spLocks noGrp="1"/>
          </p:cNvSpPr>
          <p:nvPr>
            <p:ph type="body" idx="2"/>
          </p:nvPr>
        </p:nvSpPr>
        <p:spPr>
          <a:xfrm>
            <a:off x="4936100" y="3120375"/>
            <a:ext cx="3999900" cy="20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EAD1DC"/>
                </a:highlight>
              </a:rPr>
              <a:t>Жерсеріктік бақылаудың міндеттері:</a:t>
            </a:r>
            <a:endParaRPr>
              <a:highlight>
                <a:srgbClr val="EAD1DC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•	Апатқа дейінгі экожүйелердің жағдайы туралы деректерді қалпына келтіру;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•	Табиғатты қорғау шараларының тиімділігін бағалау.</a:t>
            </a:r>
            <a:endParaRPr/>
          </a:p>
        </p:txBody>
      </p:sp>
      <p:pic>
        <p:nvPicPr>
          <p:cNvPr id="122" name="Google Shape;12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804275"/>
            <a:ext cx="4250250" cy="2034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6100" y="1085963"/>
            <a:ext cx="3792497" cy="203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388</Words>
  <Application>Microsoft Office PowerPoint</Application>
  <PresentationFormat>Экран (16:9)</PresentationFormat>
  <Paragraphs>54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Playfair Display</vt:lpstr>
      <vt:lpstr>Lato</vt:lpstr>
      <vt:lpstr>Coral</vt:lpstr>
      <vt:lpstr>Дәріс 9   Жасанды жер серіктері және олардың түрлері мен қолданылуы </vt:lpstr>
      <vt:lpstr>Презентация PowerPoint</vt:lpstr>
      <vt:lpstr>Қашықтықтан зондтау деректерін қолдану</vt:lpstr>
      <vt:lpstr>Қолданудың негізгі бағыттары:</vt:lpstr>
      <vt:lpstr>Презентация PowerPoint</vt:lpstr>
      <vt:lpstr>Болашақ бағыты:</vt:lpstr>
      <vt:lpstr>Табиғи зілзалалардан келтірілген залалды бағалау үшін қашықтықтан зондтау деректерін пайдалану</vt:lpstr>
      <vt:lpstr>Табиғи апаттардың зардаптарын бағалаудағы спутниктік мониторингтің артықшылықтары</vt:lpstr>
      <vt:lpstr>Тұрақты қалпына келтірудегі спутниктік мониторингтің рөлі</vt:lpstr>
      <vt:lpstr>Презентация PowerPoint</vt:lpstr>
      <vt:lpstr>Қорытынды</vt:lpstr>
      <vt:lpstr>Пайдаланылған әдебиеттер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Дәріс 9   Жасанды жер серіктері және олардың түрлері мен қолданылуы </dc:title>
  <cp:lastModifiedBy>Legion</cp:lastModifiedBy>
  <cp:revision>1</cp:revision>
  <dcterms:modified xsi:type="dcterms:W3CDTF">2025-11-13T13:42:07Z</dcterms:modified>
</cp:coreProperties>
</file>